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300" r:id="rId2"/>
    <p:sldId id="336" r:id="rId3"/>
    <p:sldId id="364" r:id="rId4"/>
    <p:sldId id="439" r:id="rId5"/>
    <p:sldId id="405" r:id="rId6"/>
    <p:sldId id="406" r:id="rId7"/>
    <p:sldId id="407" r:id="rId8"/>
    <p:sldId id="424" r:id="rId9"/>
    <p:sldId id="428" r:id="rId10"/>
    <p:sldId id="435" r:id="rId11"/>
    <p:sldId id="431" r:id="rId12"/>
    <p:sldId id="438" r:id="rId13"/>
    <p:sldId id="426" r:id="rId14"/>
    <p:sldId id="427" r:id="rId15"/>
    <p:sldId id="419" r:id="rId16"/>
    <p:sldId id="408" r:id="rId17"/>
    <p:sldId id="415" r:id="rId18"/>
    <p:sldId id="416" r:id="rId19"/>
    <p:sldId id="420" r:id="rId20"/>
    <p:sldId id="421" r:id="rId21"/>
    <p:sldId id="422" r:id="rId22"/>
    <p:sldId id="432" r:id="rId23"/>
    <p:sldId id="433" r:id="rId24"/>
    <p:sldId id="434" r:id="rId25"/>
    <p:sldId id="436" r:id="rId26"/>
    <p:sldId id="437" r:id="rId27"/>
    <p:sldId id="409" r:id="rId28"/>
    <p:sldId id="410" r:id="rId29"/>
    <p:sldId id="429" r:id="rId30"/>
    <p:sldId id="425" r:id="rId31"/>
    <p:sldId id="411" r:id="rId32"/>
    <p:sldId id="413" r:id="rId33"/>
    <p:sldId id="417" r:id="rId34"/>
    <p:sldId id="423" r:id="rId35"/>
    <p:sldId id="418" r:id="rId36"/>
    <p:sldId id="444" r:id="rId37"/>
    <p:sldId id="440" r:id="rId38"/>
    <p:sldId id="441" r:id="rId39"/>
    <p:sldId id="442" r:id="rId40"/>
    <p:sldId id="443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23" autoAdjust="0"/>
    <p:restoredTop sz="94660"/>
  </p:normalViewPr>
  <p:slideViewPr>
    <p:cSldViewPr>
      <p:cViewPr>
        <p:scale>
          <a:sx n="66" d="100"/>
          <a:sy n="66" d="100"/>
        </p:scale>
        <p:origin x="2916" y="1188"/>
      </p:cViewPr>
      <p:guideLst>
        <p:guide orient="horz" pos="3504"/>
        <p:guide pos="10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notesViewPr>
    <p:cSldViewPr>
      <p:cViewPr varScale="1">
        <p:scale>
          <a:sx n="40" d="100"/>
          <a:sy n="40" d="100"/>
        </p:scale>
        <p:origin x="-1404" y="-9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8.xml"/><Relationship Id="rId2" Type="http://schemas.openxmlformats.org/officeDocument/2006/relationships/slide" Target="slides/slide37.xml"/><Relationship Id="rId1" Type="http://schemas.openxmlformats.org/officeDocument/2006/relationships/slide" Target="slides/slide1.xml"/><Relationship Id="rId4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52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0852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52B8610-32C3-4E10-9533-6F9B503FD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17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97F65A-819D-4298-BB5F-1FA5AEB8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3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CAE70-6AF7-43FC-9EC4-5F8F18656FE9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284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6E179-4E42-4DA2-B55A-AB440A1426DB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815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C4D93-C8BA-4F69-87E6-CC4FACDB83D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628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5A44F-1C18-49D7-B86F-554AF716E9F3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6110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E7D3A-25B9-4C09-B7B5-51AF1990F75D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4058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8C8A-560F-41E5-81F2-15756800CE09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1349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43E9C-8F88-4905-9732-C46929D12A41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3154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F9EC-2754-468E-8B39-C4FD353DC4B3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2751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418FA-AF13-4946-BE43-BDF9594CE41A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9120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1FA95-883C-4649-AB9B-B8B5C27D47F6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4356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449D6-1D4D-4717-B6CE-3863EA42EF79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999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E11D1-6A65-4966-BC4F-3974750C78E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4623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B2640-27FD-42D6-BE70-CD6FD26F33D2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7751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9C862-5D52-4664-AA4E-0F318CD0D315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324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D8EA5-A417-4A8A-BF6D-EA711C31330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4182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42AFA-FE0A-4DBE-9BD4-61643E53ACAB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704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73078-B16F-4730-8FF9-EBADFCBC892D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1841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6095A-453A-4DB1-A2E9-BC9306826759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0074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4EE9D-9212-4592-A000-8F5672C8D984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938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F958A-E21E-4EE8-9E89-462241B39AEB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3361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9A88F-5E11-42E1-813C-2E4375ADAC2F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2858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BCDB5-0B71-434D-B02E-6F72C0430316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341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AE4CE-BB17-41A1-A18C-28081E02D59D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5887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D8CD7-A981-4C79-AC13-55E5162F67B9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4698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D0985-5D1C-4D89-A975-942007C8AA79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801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D79BD-39DD-4652-ABFA-B5F2067FF323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6670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33E64-B3D2-4045-83B9-DC1A1DABA768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7369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9BD74-BEFF-47B6-9A0A-A5C9B86A1F3C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5266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5E640-47DE-49B5-B669-1A87DC6924C2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0049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F3AD8-FAB6-4DF6-9C88-B2F1EA106880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24363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F515A-19F1-4009-91FE-B90FEF828EFB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6410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264F9-099E-48F5-AD23-4A085B8FD246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8069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CAE70-6AF7-43FC-9EC4-5F8F18656FE9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145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8" tIns="48219" rIns="96438" bIns="48219" anchor="b"/>
          <a:lstStyle/>
          <a:p>
            <a:pPr algn="r" defTabSz="965200" eaLnBrk="0" hangingPunct="0"/>
            <a:fld id="{34016020-5F90-41E0-AF05-F794E5186074}" type="slidenum">
              <a:rPr lang="en-US" sz="1200">
                <a:latin typeface="Times New Roman" pitchFamily="18" charset="0"/>
              </a:rPr>
              <a:pPr algn="r" defTabSz="965200" eaLnBrk="0" hangingPunct="0"/>
              <a:t>4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F7A04-8EFB-4501-8D21-481D499FE21D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952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C202E-6505-438F-BA51-BADE23FFDBCC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735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FE005-B329-4C14-B52B-4DB7C5AEF7F6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579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DFD62-1021-4DE6-9C22-BDD0D3EA4E7D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343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18ADF-C14A-47F2-AE72-22D6DF0919EC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266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982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21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42150E1-5BD4-4FE0-8FBF-951A262F1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E7AB-3C36-4B58-A2FF-2AB11EA40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ACC8A-CB69-49D7-A22E-9C4C1FAD1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3E30-CD02-4DB2-BE24-FE05CE5A1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5E29-96DB-429E-9A64-0A65E50DD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2777-E7A6-4AD2-B9DB-1890D713B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ECF5-EFE4-418C-9DC0-72A90CDB0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40418-AFEA-41B2-828E-8BCC67EF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C47D7-B95A-492F-8301-F9068F27F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A5BB-5FC7-4D02-882A-6342B1C8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FBDA-79C0-4E3A-8F17-CA83CE04F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AA1E-A8ED-415E-BD6B-B52260D4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3EFB00-3C0D-4487-9FD9-9377DA281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usfirst.org/forumdisplay.php?f=2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first.org/community/FTC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cation.rec.ri.cmu.edu/content/events/ftc/" TargetMode="External"/><Relationship Id="rId4" Type="http://schemas.openxmlformats.org/officeDocument/2006/relationships/hyperlink" Target="http://www.orto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4"/>
          <p:cNvSpPr>
            <a:spLocks noChangeShapeType="1"/>
          </p:cNvSpPr>
          <p:nvPr/>
        </p:nvSpPr>
        <p:spPr bwMode="auto">
          <a:xfrm>
            <a:off x="838200" y="38862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-30163" y="2057400"/>
            <a:ext cx="92059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Tetrix</a:t>
            </a:r>
            <a:r>
              <a:rPr kumimoji="1" 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Hardware Tips and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Motors and Gears</a:t>
            </a:r>
          </a:p>
        </p:txBody>
      </p:sp>
      <p:sp>
        <p:nvSpPr>
          <p:cNvPr id="4096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762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While the Lego motors don’t have a lot of torque, there are </a:t>
            </a:r>
            <a:r>
              <a:rPr lang="en-US" sz="2800" smtClean="0">
                <a:solidFill>
                  <a:schemeClr val="folHlink"/>
                </a:solidFill>
              </a:rPr>
              <a:t>lots of gears</a:t>
            </a:r>
            <a:r>
              <a:rPr lang="en-US" sz="2800" smtClean="0"/>
              <a:t> for them.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There aren’t all that many </a:t>
            </a:r>
            <a:r>
              <a:rPr lang="en-US" sz="2800" smtClean="0">
                <a:solidFill>
                  <a:schemeClr val="folHlink"/>
                </a:solidFill>
              </a:rPr>
              <a:t>aluminum gears</a:t>
            </a:r>
            <a:r>
              <a:rPr lang="en-US" sz="2800" smtClean="0"/>
              <a:t> and they are </a:t>
            </a:r>
            <a:r>
              <a:rPr lang="en-US" sz="2800" smtClean="0">
                <a:solidFill>
                  <a:schemeClr val="folHlink"/>
                </a:solidFill>
              </a:rPr>
              <a:t>expensive </a:t>
            </a:r>
            <a:r>
              <a:rPr lang="en-US" sz="2800" smtClean="0"/>
              <a:t>- $20 - $30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Servos</a:t>
            </a:r>
          </a:p>
        </p:txBody>
      </p:sp>
      <p:pic>
        <p:nvPicPr>
          <p:cNvPr id="43010" name="Picture 7" descr="C:\Documents and Settings\johnd\My Documents\Robotics\FTC, Vex\FTC 2008\2008 Tetrix Workshops\Tetrix H-W Workshop\Reduced  Photos for PP\servo mount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838200"/>
            <a:ext cx="5229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6" descr="C:\Documents and Settings\johnd\My Documents\Robotics\FTC, Vex\FTC 2008\2008 Tetrix Workshops\Tetrix H-W Workshop\Reduced  Photos for PP\two servos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86200"/>
            <a:ext cx="508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Robust Servo Mounting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66913"/>
            <a:ext cx="38100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5997575" y="5867400"/>
            <a:ext cx="314642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brackets for mounting</a:t>
            </a:r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 flipH="1" flipV="1">
            <a:off x="5410200" y="4648200"/>
            <a:ext cx="11430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Servos</a:t>
            </a:r>
          </a:p>
        </p:txBody>
      </p:sp>
      <p:sp>
        <p:nvSpPr>
          <p:cNvPr id="4505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7315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Ways to use servos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Single or double </a:t>
            </a:r>
            <a:r>
              <a:rPr lang="en-US" sz="2400" smtClean="0">
                <a:solidFill>
                  <a:schemeClr val="folHlink"/>
                </a:solidFill>
              </a:rPr>
              <a:t>brackets for mounting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Horn</a:t>
            </a:r>
            <a:r>
              <a:rPr lang="en-US" sz="2400" smtClean="0"/>
              <a:t> connected to </a:t>
            </a:r>
            <a:r>
              <a:rPr lang="en-US" sz="2400" smtClean="0">
                <a:solidFill>
                  <a:schemeClr val="accent1"/>
                </a:solidFill>
              </a:rPr>
              <a:t>gears, wheels, structural pieces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Connect to </a:t>
            </a:r>
            <a:r>
              <a:rPr lang="en-US" sz="2400" smtClean="0">
                <a:solidFill>
                  <a:schemeClr val="accent1"/>
                </a:solidFill>
              </a:rPr>
              <a:t>end of pipe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hlink"/>
                </a:solidFill>
              </a:rPr>
              <a:t>Be careful</a:t>
            </a:r>
            <a:r>
              <a:rPr lang="en-US" sz="2400" smtClean="0"/>
              <a:t> of order of assembly – think first, build second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Warning</a:t>
            </a:r>
            <a:r>
              <a:rPr lang="en-US" sz="2400" smtClean="0"/>
              <a:t> – Picture in Tetrix Creator’s Guide shows </a:t>
            </a:r>
            <a:r>
              <a:rPr lang="en-US" sz="2400" smtClean="0">
                <a:solidFill>
                  <a:schemeClr val="hlink"/>
                </a:solidFill>
              </a:rPr>
              <a:t>washer on wrong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982663"/>
          </a:xfrm>
        </p:spPr>
        <p:txBody>
          <a:bodyPr/>
          <a:lstStyle/>
          <a:p>
            <a:pPr eaLnBrk="1" hangingPunct="1"/>
            <a:r>
              <a:rPr lang="en-US" smtClean="0"/>
              <a:t>Servos</a:t>
            </a:r>
          </a:p>
        </p:txBody>
      </p:sp>
      <p:sp>
        <p:nvSpPr>
          <p:cNvPr id="4915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334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Drive a robot arm with </a:t>
            </a:r>
            <a:r>
              <a:rPr lang="en-US" sz="2800" smtClean="0">
                <a:solidFill>
                  <a:schemeClr val="hlink"/>
                </a:solidFill>
              </a:rPr>
              <a:t>one or two servos</a:t>
            </a:r>
            <a:r>
              <a:rPr lang="en-US" sz="2800" smtClean="0"/>
              <a:t>, or use a servo on each side of a connected arm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Requires use of </a:t>
            </a:r>
            <a:r>
              <a:rPr lang="en-US" sz="2400" smtClean="0">
                <a:solidFill>
                  <a:schemeClr val="hlink"/>
                </a:solidFill>
              </a:rPr>
              <a:t>Y connector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Check form; there was a report of unreliable operation in this mode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You must make sure </a:t>
            </a:r>
            <a:r>
              <a:rPr lang="en-US" sz="2800" smtClean="0">
                <a:solidFill>
                  <a:schemeClr val="hlink"/>
                </a:solidFill>
              </a:rPr>
              <a:t>center position of each servo is aligned</a:t>
            </a:r>
            <a:r>
              <a:rPr lang="en-US" sz="2800" smtClean="0"/>
              <a:t> when using two servos for a single drive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Other Servo ideas…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Specs:</a:t>
            </a:r>
            <a:r>
              <a:rPr lang="en-US" sz="2800" smtClean="0"/>
              <a:t> stall torque 61 oz. –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Connecting Lego to Tetrix</a:t>
            </a:r>
          </a:p>
        </p:txBody>
      </p:sp>
      <p:sp>
        <p:nvSpPr>
          <p:cNvPr id="5120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239000" cy="1295400"/>
          </a:xfrm>
        </p:spPr>
        <p:txBody>
          <a:bodyPr/>
          <a:lstStyle/>
          <a:p>
            <a:pPr eaLnBrk="1" hangingPunct="1"/>
            <a:r>
              <a:rPr lang="en-US" sz="2400" smtClean="0"/>
              <a:t>A </a:t>
            </a:r>
            <a:r>
              <a:rPr lang="en-US" sz="2400" smtClean="0">
                <a:solidFill>
                  <a:schemeClr val="hlink"/>
                </a:solidFill>
              </a:rPr>
              <a:t>connecting piece</a:t>
            </a:r>
            <a:r>
              <a:rPr lang="en-US" sz="2400" smtClean="0"/>
              <a:t> is provided to connect between Tetrix and Lego parts - use Lego beams with holes.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Direct connection to Aluminum </a:t>
            </a:r>
            <a:r>
              <a:rPr lang="en-US" sz="2400" smtClean="0">
                <a:solidFill>
                  <a:schemeClr val="hlink"/>
                </a:solidFill>
              </a:rPr>
              <a:t>through Lego holes</a:t>
            </a:r>
            <a:r>
              <a:rPr lang="en-US" sz="2400" smtClean="0"/>
              <a:t> works.</a:t>
            </a:r>
          </a:p>
        </p:txBody>
      </p:sp>
      <p:pic>
        <p:nvPicPr>
          <p:cNvPr id="51203" name="Picture 8" descr="C:\Documents and Settings\johnd\My Documents\Robotics\FTC, Vex\FTC 2008\2008 Tetrix Workshops\Tetrix H-W Workshop\Reduced  Photos for PP\Lego to Tetrix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925" y="4090988"/>
            <a:ext cx="593407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Tools, construction, and tips</a:t>
            </a:r>
          </a:p>
        </p:txBody>
      </p:sp>
      <p:sp>
        <p:nvSpPr>
          <p:cNvPr id="5325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5562600" cy="990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Long Allen wrenches</a:t>
            </a:r>
            <a:r>
              <a:rPr lang="en-US" sz="2800" smtClean="0"/>
              <a:t> are useful for reaching through holes</a:t>
            </a:r>
          </a:p>
        </p:txBody>
      </p:sp>
      <p:pic>
        <p:nvPicPr>
          <p:cNvPr id="53251" name="Picture 5" descr="C:\Documents and Settings\johnd\My Documents\Robotics\FTC, Vex\FTC 2008\2008 Tetrix Workshops\Tetrix H-W Workshop\Reduced  Photos for PP\long wrenche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6400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Tools, construction, and tips</a:t>
            </a:r>
          </a:p>
        </p:txBody>
      </p:sp>
      <p:sp>
        <p:nvSpPr>
          <p:cNvPr id="5529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7467600" cy="1447800"/>
          </a:xfrm>
        </p:spPr>
        <p:txBody>
          <a:bodyPr/>
          <a:lstStyle/>
          <a:p>
            <a:pPr eaLnBrk="1" hangingPunct="1"/>
            <a:r>
              <a:rPr lang="en-US" sz="2800" smtClean="0"/>
              <a:t>It is always good to have </a:t>
            </a:r>
            <a:r>
              <a:rPr lang="en-US" sz="2800" smtClean="0">
                <a:solidFill>
                  <a:schemeClr val="hlink"/>
                </a:solidFill>
              </a:rPr>
              <a:t>more tools</a:t>
            </a:r>
            <a:r>
              <a:rPr lang="en-US" sz="2800" smtClean="0"/>
              <a:t>…</a:t>
            </a:r>
          </a:p>
          <a:p>
            <a:pPr eaLnBrk="1" hangingPunct="1"/>
            <a:r>
              <a:rPr lang="en-US" sz="2800" smtClean="0"/>
              <a:t>Ball-end Allen wrenches, electric screwdriver</a:t>
            </a:r>
          </a:p>
        </p:txBody>
      </p:sp>
      <p:pic>
        <p:nvPicPr>
          <p:cNvPr id="55299" name="Picture 5" descr="C:\Documents and Settings\johnd\My Documents\Robotics\FTC, Vex\FTC 2008\2008 Tetrix Workshops\Tetrix H-W Workshop\Reduced  Photos for PP\tool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5200"/>
            <a:ext cx="7391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Tools, construction,</a:t>
            </a:r>
            <a:br>
              <a:rPr lang="en-US" smtClean="0"/>
            </a:br>
            <a:r>
              <a:rPr lang="en-US" smtClean="0"/>
              <a:t> and tips</a:t>
            </a:r>
          </a:p>
        </p:txBody>
      </p:sp>
      <p:sp>
        <p:nvSpPr>
          <p:cNvPr id="5734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971800"/>
            <a:ext cx="4038600" cy="1447800"/>
          </a:xfrm>
        </p:spPr>
        <p:txBody>
          <a:bodyPr/>
          <a:lstStyle/>
          <a:p>
            <a:pPr eaLnBrk="1" hangingPunct="1"/>
            <a:r>
              <a:rPr lang="en-US" sz="2800" smtClean="0"/>
              <a:t>The Pitsco store sells “</a:t>
            </a:r>
            <a:r>
              <a:rPr lang="en-US" sz="2800" smtClean="0">
                <a:solidFill>
                  <a:schemeClr val="hlink"/>
                </a:solidFill>
              </a:rPr>
              <a:t>multi-nut pliers</a:t>
            </a:r>
            <a:r>
              <a:rPr lang="en-US" sz="2800" smtClean="0"/>
              <a:t>”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28800"/>
            <a:ext cx="2541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86775" cy="1608138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Battery management and electrical issues</a:t>
            </a:r>
          </a:p>
        </p:txBody>
      </p:sp>
      <p:sp>
        <p:nvSpPr>
          <p:cNvPr id="5734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5562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Shorts are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catastrophic</a:t>
            </a:r>
          </a:p>
        </p:txBody>
      </p:sp>
      <p:pic>
        <p:nvPicPr>
          <p:cNvPr id="59395" name="Picture 5" descr="C:\Documents and Settings\johnd\My Documents\Robotics\FTC, Vex\FTC 2008\2008 Tetrix Workshops\Tetrix H-W Workshop\Reduced  Photos for PP\Short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14600"/>
            <a:ext cx="6223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9812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Tetrix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Kit Components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743200"/>
            <a:ext cx="7772400" cy="3389313"/>
          </a:xfrm>
        </p:spPr>
        <p:txBody>
          <a:bodyPr/>
          <a:lstStyle/>
          <a:p>
            <a:pPr eaLnBrk="1" hangingPunct="1"/>
            <a:r>
              <a:rPr lang="en-US" smtClean="0"/>
              <a:t>Tetrix Hardware</a:t>
            </a:r>
          </a:p>
          <a:p>
            <a:pPr eaLnBrk="1" hangingPunct="1"/>
            <a:r>
              <a:rPr lang="en-US" smtClean="0"/>
              <a:t>Lego Mindstorms NXT Education Kit</a:t>
            </a:r>
          </a:p>
          <a:p>
            <a:pPr eaLnBrk="1" hangingPunct="1"/>
            <a:r>
              <a:rPr lang="en-US" smtClean="0"/>
              <a:t>Software (RobotC, NXT-G and LabView)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6144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05000"/>
            <a:ext cx="7239000" cy="1905000"/>
          </a:xfrm>
        </p:spPr>
        <p:txBody>
          <a:bodyPr/>
          <a:lstStyle/>
          <a:p>
            <a:pPr eaLnBrk="1" hangingPunct="1"/>
            <a:r>
              <a:rPr lang="en-US" sz="2800" smtClean="0"/>
              <a:t>Stranded wire can cause shorts due to single strands escaping</a:t>
            </a:r>
          </a:p>
          <a:p>
            <a:pPr eaLnBrk="1" hangingPunct="1"/>
            <a:r>
              <a:rPr lang="en-US" sz="2800" i="1" smtClean="0"/>
              <a:t>In the competition</a:t>
            </a:r>
            <a:r>
              <a:rPr lang="en-US" sz="2800" smtClean="0"/>
              <a:t> it is not allowed to solder wires or use heat-shrink tubing!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61443" name="Picture 6" descr="C:\Documents and Settings\johnd\My Documents\Robotics\FTC, Vex\FTC 2008\2008 Tetrix Workshops\Tetrix H-W Workshop\Reduced  Photos for PP\wire 3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2590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 descr="C:\Documents and Settings\johnd\My Documents\Robotics\FTC, Vex\FTC 2008\2008 Tetrix Workshops\Tetrix H-W Workshop\Reduced  Photos for PP\wire 4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962400"/>
            <a:ext cx="259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1371600" y="1905000"/>
            <a:ext cx="6553200" cy="914400"/>
          </a:xfrm>
          <a:prstGeom prst="rect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6349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209800"/>
            <a:ext cx="70866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Cable routing is important – cables are rather </a:t>
            </a:r>
            <a:r>
              <a:rPr lang="en-US" sz="2800" smtClean="0">
                <a:solidFill>
                  <a:schemeClr val="hlink"/>
                </a:solidFill>
              </a:rPr>
              <a:t>inflexible</a:t>
            </a:r>
            <a:r>
              <a:rPr lang="en-US" sz="28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61443" name="Rectangle 7"/>
          <p:cNvSpPr txBox="1">
            <a:spLocks noChangeArrowheads="1"/>
          </p:cNvSpPr>
          <p:nvPr/>
        </p:nvSpPr>
        <p:spPr bwMode="auto">
          <a:xfrm>
            <a:off x="1143000" y="39624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/>
              <a:t>It’s a good idea to </a:t>
            </a:r>
            <a:r>
              <a:rPr lang="en-US" sz="2800">
                <a:solidFill>
                  <a:schemeClr val="hlink"/>
                </a:solidFill>
              </a:rPr>
              <a:t>attach the cable 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pivot point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/>
              <a:t>An extra battery is essential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28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28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800"/>
          </a:p>
        </p:txBody>
      </p:sp>
      <p:pic>
        <p:nvPicPr>
          <p:cNvPr id="63492" name="Picture 6" descr="C:\Documents and Settings\johnd\My Documents\Robotics\FTC, Vex\FTC 2008\2008 Tetrix Workshops\Tetrix H-W Workshop\Reduced  Photos for PP\cable routing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34417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management and electrical issues</a:t>
            </a:r>
          </a:p>
        </p:txBody>
      </p:sp>
      <p:sp>
        <p:nvSpPr>
          <p:cNvPr id="6349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305800" cy="2286000"/>
          </a:xfrm>
          <a:solidFill>
            <a:srgbClr val="FFFFCC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controllers can be wired up in a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daisy chain</a:t>
            </a:r>
            <a:r>
              <a:rPr lang="en-US" sz="2800" smtClean="0"/>
              <a:t>, in about any order.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competition:</a:t>
            </a:r>
            <a:r>
              <a:rPr lang="en-US" sz="2800" smtClean="0"/>
              <a:t> Only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 controllers</a:t>
            </a:r>
            <a:r>
              <a:rPr lang="en-US" sz="2800" smtClean="0"/>
              <a:t> are allowed; the two with the kit and </a:t>
            </a:r>
            <a:r>
              <a:rPr lang="en-US" sz="2800" smtClean="0">
                <a:solidFill>
                  <a:schemeClr val="hlink"/>
                </a:solidFill>
              </a:rPr>
              <a:t>one additional</a:t>
            </a:r>
            <a:r>
              <a:rPr lang="en-US" sz="2800" smtClean="0"/>
              <a:t>, </a:t>
            </a:r>
          </a:p>
          <a:p>
            <a:pPr eaLnBrk="1" hangingPunct="1">
              <a:defRPr/>
            </a:pPr>
            <a:r>
              <a:rPr lang="en-US" sz="2800" smtClean="0"/>
              <a:t>Additional controller can be </a:t>
            </a:r>
            <a:r>
              <a:rPr lang="en-US" sz="2800" smtClean="0">
                <a:solidFill>
                  <a:schemeClr val="folHlink"/>
                </a:solidFill>
              </a:rPr>
              <a:t>servo or motor</a:t>
            </a:r>
            <a:r>
              <a:rPr lang="en-US" sz="280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  <p:sp>
        <p:nvSpPr>
          <p:cNvPr id="65539" name="Rounded Rectangle 12"/>
          <p:cNvSpPr>
            <a:spLocks noChangeArrowheads="1"/>
          </p:cNvSpPr>
          <p:nvPr/>
        </p:nvSpPr>
        <p:spPr bwMode="auto">
          <a:xfrm>
            <a:off x="2743200" y="4114800"/>
            <a:ext cx="18288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Motor </a:t>
            </a:r>
          </a:p>
          <a:p>
            <a:r>
              <a:rPr lang="en-US"/>
              <a:t>Controller</a:t>
            </a:r>
          </a:p>
        </p:txBody>
      </p:sp>
      <p:sp>
        <p:nvSpPr>
          <p:cNvPr id="65540" name="Rounded Rectangle 13"/>
          <p:cNvSpPr>
            <a:spLocks noChangeArrowheads="1"/>
          </p:cNvSpPr>
          <p:nvPr/>
        </p:nvSpPr>
        <p:spPr bwMode="auto">
          <a:xfrm>
            <a:off x="4800600" y="5410200"/>
            <a:ext cx="18288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Servo </a:t>
            </a:r>
          </a:p>
          <a:p>
            <a:r>
              <a:rPr lang="en-US"/>
              <a:t>Controller</a:t>
            </a:r>
          </a:p>
        </p:txBody>
      </p:sp>
      <p:sp>
        <p:nvSpPr>
          <p:cNvPr id="65541" name="Rounded Rectangle 14"/>
          <p:cNvSpPr>
            <a:spLocks noChangeArrowheads="1"/>
          </p:cNvSpPr>
          <p:nvPr/>
        </p:nvSpPr>
        <p:spPr bwMode="auto">
          <a:xfrm>
            <a:off x="6934200" y="3886200"/>
            <a:ext cx="18288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Servo or </a:t>
            </a:r>
          </a:p>
          <a:p>
            <a:r>
              <a:rPr lang="en-US"/>
              <a:t>Motor </a:t>
            </a:r>
          </a:p>
          <a:p>
            <a:r>
              <a:rPr lang="en-US"/>
              <a:t>Controller</a:t>
            </a:r>
          </a:p>
        </p:txBody>
      </p:sp>
      <p:sp>
        <p:nvSpPr>
          <p:cNvPr id="65542" name="Rectangle 15"/>
          <p:cNvSpPr>
            <a:spLocks noChangeArrowheads="1"/>
          </p:cNvSpPr>
          <p:nvPr/>
        </p:nvSpPr>
        <p:spPr bwMode="auto">
          <a:xfrm>
            <a:off x="838200" y="4419600"/>
            <a:ext cx="1143000" cy="182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  </a:t>
            </a:r>
          </a:p>
          <a:p>
            <a:r>
              <a:rPr lang="en-US"/>
              <a:t>  NXT</a:t>
            </a:r>
          </a:p>
        </p:txBody>
      </p:sp>
      <p:sp>
        <p:nvSpPr>
          <p:cNvPr id="19" name="Freeform 18"/>
          <p:cNvSpPr/>
          <p:nvPr/>
        </p:nvSpPr>
        <p:spPr bwMode="auto">
          <a:xfrm>
            <a:off x="1981200" y="4714875"/>
            <a:ext cx="762000" cy="654050"/>
          </a:xfrm>
          <a:custGeom>
            <a:avLst/>
            <a:gdLst>
              <a:gd name="connsiteX0" fmla="*/ 0 w 762000"/>
              <a:gd name="connsiteY0" fmla="*/ 600075 h 654050"/>
              <a:gd name="connsiteX1" fmla="*/ 314325 w 762000"/>
              <a:gd name="connsiteY1" fmla="*/ 581025 h 654050"/>
              <a:gd name="connsiteX2" fmla="*/ 495300 w 762000"/>
              <a:gd name="connsiteY2" fmla="*/ 161925 h 654050"/>
              <a:gd name="connsiteX3" fmla="*/ 762000 w 762000"/>
              <a:gd name="connsiteY3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654050">
                <a:moveTo>
                  <a:pt x="0" y="600075"/>
                </a:moveTo>
                <a:cubicBezTo>
                  <a:pt x="115887" y="627062"/>
                  <a:pt x="231775" y="654050"/>
                  <a:pt x="314325" y="581025"/>
                </a:cubicBezTo>
                <a:cubicBezTo>
                  <a:pt x="396875" y="508000"/>
                  <a:pt x="420688" y="258763"/>
                  <a:pt x="495300" y="161925"/>
                </a:cubicBezTo>
                <a:cubicBezTo>
                  <a:pt x="569913" y="65088"/>
                  <a:pt x="665956" y="32544"/>
                  <a:pt x="76200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4281488" y="4632325"/>
            <a:ext cx="777875" cy="1525588"/>
          </a:xfrm>
          <a:custGeom>
            <a:avLst/>
            <a:gdLst>
              <a:gd name="connsiteX0" fmla="*/ 300037 w 777874"/>
              <a:gd name="connsiteY0" fmla="*/ 63500 h 1525587"/>
              <a:gd name="connsiteX1" fmla="*/ 595312 w 777874"/>
              <a:gd name="connsiteY1" fmla="*/ 53975 h 1525587"/>
              <a:gd name="connsiteX2" fmla="*/ 747712 w 777874"/>
              <a:gd name="connsiteY2" fmla="*/ 387350 h 1525587"/>
              <a:gd name="connsiteX3" fmla="*/ 414337 w 777874"/>
              <a:gd name="connsiteY3" fmla="*/ 844550 h 1525587"/>
              <a:gd name="connsiteX4" fmla="*/ 71437 w 777874"/>
              <a:gd name="connsiteY4" fmla="*/ 1244600 h 1525587"/>
              <a:gd name="connsiteX5" fmla="*/ 61912 w 777874"/>
              <a:gd name="connsiteY5" fmla="*/ 1492250 h 1525587"/>
              <a:gd name="connsiteX6" fmla="*/ 442912 w 777874"/>
              <a:gd name="connsiteY6" fmla="*/ 1444625 h 1525587"/>
              <a:gd name="connsiteX7" fmla="*/ 528637 w 777874"/>
              <a:gd name="connsiteY7" fmla="*/ 1435100 h 15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874" h="1525587">
                <a:moveTo>
                  <a:pt x="300037" y="63500"/>
                </a:moveTo>
                <a:cubicBezTo>
                  <a:pt x="410368" y="31750"/>
                  <a:pt x="520700" y="0"/>
                  <a:pt x="595312" y="53975"/>
                </a:cubicBezTo>
                <a:cubicBezTo>
                  <a:pt x="669924" y="107950"/>
                  <a:pt x="777874" y="255588"/>
                  <a:pt x="747712" y="387350"/>
                </a:cubicBezTo>
                <a:cubicBezTo>
                  <a:pt x="717550" y="519112"/>
                  <a:pt x="527049" y="701675"/>
                  <a:pt x="414337" y="844550"/>
                </a:cubicBezTo>
                <a:cubicBezTo>
                  <a:pt x="301625" y="987425"/>
                  <a:pt x="130174" y="1136650"/>
                  <a:pt x="71437" y="1244600"/>
                </a:cubicBezTo>
                <a:cubicBezTo>
                  <a:pt x="12700" y="1352550"/>
                  <a:pt x="0" y="1458913"/>
                  <a:pt x="61912" y="1492250"/>
                </a:cubicBezTo>
                <a:cubicBezTo>
                  <a:pt x="123824" y="1525587"/>
                  <a:pt x="365125" y="1454150"/>
                  <a:pt x="442912" y="1444625"/>
                </a:cubicBezTo>
                <a:cubicBezTo>
                  <a:pt x="520699" y="1435100"/>
                  <a:pt x="524668" y="1435100"/>
                  <a:pt x="528637" y="14351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6334125" y="4357688"/>
            <a:ext cx="744538" cy="1660525"/>
          </a:xfrm>
          <a:custGeom>
            <a:avLst/>
            <a:gdLst>
              <a:gd name="connsiteX0" fmla="*/ 304800 w 744537"/>
              <a:gd name="connsiteY0" fmla="*/ 1643062 h 1660524"/>
              <a:gd name="connsiteX1" fmla="*/ 495300 w 744537"/>
              <a:gd name="connsiteY1" fmla="*/ 1643062 h 1660524"/>
              <a:gd name="connsiteX2" fmla="*/ 647700 w 744537"/>
              <a:gd name="connsiteY2" fmla="*/ 1538287 h 1660524"/>
              <a:gd name="connsiteX3" fmla="*/ 714375 w 744537"/>
              <a:gd name="connsiteY3" fmla="*/ 1223962 h 1660524"/>
              <a:gd name="connsiteX4" fmla="*/ 466725 w 744537"/>
              <a:gd name="connsiteY4" fmla="*/ 862012 h 1660524"/>
              <a:gd name="connsiteX5" fmla="*/ 57150 w 744537"/>
              <a:gd name="connsiteY5" fmla="*/ 280987 h 1660524"/>
              <a:gd name="connsiteX6" fmla="*/ 123825 w 744537"/>
              <a:gd name="connsiteY6" fmla="*/ 42862 h 1660524"/>
              <a:gd name="connsiteX7" fmla="*/ 390525 w 744537"/>
              <a:gd name="connsiteY7" fmla="*/ 23812 h 1660524"/>
              <a:gd name="connsiteX8" fmla="*/ 495300 w 744537"/>
              <a:gd name="connsiteY8" fmla="*/ 147637 h 1660524"/>
              <a:gd name="connsiteX9" fmla="*/ 600075 w 744537"/>
              <a:gd name="connsiteY9" fmla="*/ 157162 h 166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537" h="1660524">
                <a:moveTo>
                  <a:pt x="304800" y="1643062"/>
                </a:moveTo>
                <a:cubicBezTo>
                  <a:pt x="371475" y="1651793"/>
                  <a:pt x="438150" y="1660524"/>
                  <a:pt x="495300" y="1643062"/>
                </a:cubicBezTo>
                <a:cubicBezTo>
                  <a:pt x="552450" y="1625600"/>
                  <a:pt x="611187" y="1608137"/>
                  <a:pt x="647700" y="1538287"/>
                </a:cubicBezTo>
                <a:cubicBezTo>
                  <a:pt x="684213" y="1468437"/>
                  <a:pt x="744537" y="1336674"/>
                  <a:pt x="714375" y="1223962"/>
                </a:cubicBezTo>
                <a:cubicBezTo>
                  <a:pt x="684213" y="1111250"/>
                  <a:pt x="576262" y="1019174"/>
                  <a:pt x="466725" y="862012"/>
                </a:cubicBezTo>
                <a:cubicBezTo>
                  <a:pt x="357188" y="704850"/>
                  <a:pt x="114300" y="417512"/>
                  <a:pt x="57150" y="280987"/>
                </a:cubicBezTo>
                <a:cubicBezTo>
                  <a:pt x="0" y="144462"/>
                  <a:pt x="68263" y="85725"/>
                  <a:pt x="123825" y="42862"/>
                </a:cubicBezTo>
                <a:cubicBezTo>
                  <a:pt x="179388" y="0"/>
                  <a:pt x="328613" y="6350"/>
                  <a:pt x="390525" y="23812"/>
                </a:cubicBezTo>
                <a:cubicBezTo>
                  <a:pt x="452437" y="41274"/>
                  <a:pt x="460375" y="125412"/>
                  <a:pt x="495300" y="147637"/>
                </a:cubicBezTo>
                <a:cubicBezTo>
                  <a:pt x="530225" y="169862"/>
                  <a:pt x="565150" y="163512"/>
                  <a:pt x="600075" y="1571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6553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438400"/>
            <a:ext cx="74676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Wiring up the controllers is where caution is needed.  </a:t>
            </a:r>
            <a:r>
              <a:rPr lang="en-US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There’s a real potential for shorts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With the servo controller, must ensure servos are connected in </a:t>
            </a:r>
            <a:r>
              <a:rPr lang="en-US" sz="2400" smtClean="0">
                <a:solidFill>
                  <a:schemeClr val="hlink"/>
                </a:solidFill>
              </a:rPr>
              <a:t>correct polarity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>
                <a:solidFill>
                  <a:schemeClr val="hlink"/>
                </a:solidFill>
              </a:rPr>
              <a:t>Four motors can be used with one motor controller</a:t>
            </a:r>
            <a:r>
              <a:rPr lang="en-US" sz="2400" smtClean="0"/>
              <a:t> by connecting motors in parallel.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6758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133600"/>
            <a:ext cx="74676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When using the </a:t>
            </a:r>
            <a:r>
              <a:rPr lang="en-US" sz="2400" smtClean="0">
                <a:solidFill>
                  <a:schemeClr val="hlink"/>
                </a:solidFill>
              </a:rPr>
              <a:t>encoders</a:t>
            </a:r>
            <a:r>
              <a:rPr lang="en-US" sz="2400" smtClean="0"/>
              <a:t> </a:t>
            </a:r>
            <a:r>
              <a:rPr lang="en-US" sz="2400" b="1" u="sng" smtClean="0"/>
              <a:t>with the D.C. motors</a:t>
            </a:r>
            <a:r>
              <a:rPr lang="en-US" sz="2400" smtClean="0"/>
              <a:t>, must check the </a:t>
            </a:r>
            <a:r>
              <a:rPr lang="en-US" sz="2400" b="1" smtClean="0">
                <a:solidFill>
                  <a:schemeClr val="folHlink"/>
                </a:solidFill>
              </a:rPr>
              <a:t>PID box </a:t>
            </a:r>
            <a:r>
              <a:rPr lang="en-US" sz="2400" b="1" smtClean="0">
                <a:solidFill>
                  <a:schemeClr val="hlink"/>
                </a:solidFill>
              </a:rPr>
              <a:t>in setup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b="1" smtClean="0"/>
              <a:t>Do Not </a:t>
            </a:r>
            <a:r>
              <a:rPr lang="en-US" sz="2400" smtClean="0"/>
              <a:t>have box checked </a:t>
            </a:r>
            <a:r>
              <a:rPr lang="en-US" sz="2400" smtClean="0">
                <a:solidFill>
                  <a:schemeClr val="hlink"/>
                </a:solidFill>
              </a:rPr>
              <a:t>if no encoders used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The encoders are </a:t>
            </a:r>
            <a:r>
              <a:rPr lang="en-US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delicate and expensive</a:t>
            </a:r>
            <a:r>
              <a:rPr lang="en-US" sz="2400" smtClean="0"/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Battery management and electrical issues</a:t>
            </a:r>
          </a:p>
        </p:txBody>
      </p:sp>
      <p:sp>
        <p:nvSpPr>
          <p:cNvPr id="7168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5344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hlink"/>
                </a:solidFill>
              </a:rPr>
              <a:t>In the competition:</a:t>
            </a:r>
            <a:r>
              <a:rPr lang="en-US" sz="2000" smtClean="0">
                <a:solidFill>
                  <a:schemeClr val="hlink"/>
                </a:solidFill>
              </a:rPr>
              <a:t> Prototype board</a:t>
            </a:r>
            <a:r>
              <a:rPr lang="en-US" sz="2000" smtClean="0"/>
              <a:t> is the only place soldering is allowed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 (this remark is about the competition, this restriction in theory does not apply to this class).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You can use </a:t>
            </a:r>
            <a:r>
              <a:rPr lang="en-US" sz="2000" smtClean="0">
                <a:solidFill>
                  <a:schemeClr val="hlink"/>
                </a:solidFill>
              </a:rPr>
              <a:t>any electrical or electronic component</a:t>
            </a:r>
            <a:r>
              <a:rPr lang="en-US" sz="2000" smtClean="0"/>
              <a:t> on this board.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But</a:t>
            </a:r>
            <a:r>
              <a:rPr lang="en-US" sz="2000" smtClean="0"/>
              <a:t> – you can’t use </a:t>
            </a:r>
            <a:r>
              <a:rPr lang="en-US" sz="2000" smtClean="0">
                <a:solidFill>
                  <a:schemeClr val="hlink"/>
                </a:solidFill>
              </a:rPr>
              <a:t>any more power</a:t>
            </a:r>
            <a:r>
              <a:rPr lang="en-US" sz="2000" smtClean="0"/>
              <a:t> than is supplied by the I2C connector… (again, this is only for competition)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You need to know </a:t>
            </a:r>
            <a:r>
              <a:rPr lang="en-US" sz="2000" smtClean="0">
                <a:solidFill>
                  <a:schemeClr val="hlink"/>
                </a:solidFill>
              </a:rPr>
              <a:t>how to connect components</a:t>
            </a:r>
            <a:r>
              <a:rPr lang="en-US" sz="2000" smtClean="0"/>
              <a:t> to a micro-computer chip.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Pull-up resistors are usually needed – to 3.3V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Caution</a:t>
            </a:r>
            <a:r>
              <a:rPr lang="en-US" sz="2000" smtClean="0"/>
              <a:t> – it’s easy to blow out this board!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We will not use it if not absolutely necessary in this project.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828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Pitfalls and Problems</a:t>
            </a:r>
          </a:p>
        </p:txBody>
      </p:sp>
      <p:sp>
        <p:nvSpPr>
          <p:cNvPr id="7168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162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hlink"/>
                </a:solidFill>
              </a:rPr>
              <a:t>Sonar sensor</a:t>
            </a:r>
            <a:r>
              <a:rPr lang="en-US" sz="2800" smtClean="0"/>
              <a:t> is hard to use – it seems to be </a:t>
            </a:r>
            <a:r>
              <a:rPr 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sometimes</a:t>
            </a:r>
            <a:r>
              <a:rPr lang="en-US" sz="2800" smtClean="0"/>
              <a:t> unpredictable.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It seems like you cannot turn off it’s pinging, and it may be interfering with itself, or getting bogus reflections.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If you could figure out how to write a driver for it, you might have better luck.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There are drivers on WWW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There is an </a:t>
            </a:r>
            <a:r>
              <a:rPr lang="en-US" sz="2800" smtClean="0">
                <a:solidFill>
                  <a:schemeClr val="hlink"/>
                </a:solidFill>
              </a:rPr>
              <a:t>Electro-Optical sensor</a:t>
            </a:r>
            <a:r>
              <a:rPr lang="en-US" sz="2800" smtClean="0"/>
              <a:t> that you can buy.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and Problems</a:t>
            </a:r>
          </a:p>
        </p:txBody>
      </p:sp>
      <p:sp>
        <p:nvSpPr>
          <p:cNvPr id="7577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9624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Low </a:t>
            </a:r>
            <a:r>
              <a:rPr lang="en-US" sz="2800" smtClean="0">
                <a:solidFill>
                  <a:schemeClr val="hlink"/>
                </a:solidFill>
              </a:rPr>
              <a:t>center of gravity</a:t>
            </a:r>
            <a:r>
              <a:rPr lang="en-US" sz="2800" smtClean="0"/>
              <a:t>, long wheel base is good</a:t>
            </a:r>
          </a:p>
          <a:p>
            <a:pPr eaLnBrk="1" hangingPunct="1"/>
            <a:r>
              <a:rPr lang="en-US" sz="2800" smtClean="0"/>
              <a:t>However, you might want to </a:t>
            </a:r>
            <a:r>
              <a:rPr lang="en-US" sz="2800" smtClean="0">
                <a:solidFill>
                  <a:schemeClr val="hlink"/>
                </a:solidFill>
              </a:rPr>
              <a:t>plan for a tip-over -</a:t>
            </a:r>
            <a:r>
              <a:rPr lang="en-US" sz="2800" smtClean="0"/>
              <a:t> or make the robot </a:t>
            </a:r>
            <a:r>
              <a:rPr lang="en-US" sz="2800" smtClean="0">
                <a:solidFill>
                  <a:schemeClr val="folHlink"/>
                </a:solidFill>
              </a:rPr>
              <a:t>unable to tip over</a:t>
            </a:r>
          </a:p>
          <a:p>
            <a:pPr eaLnBrk="1" hangingPunct="1"/>
            <a:r>
              <a:rPr lang="en-US" sz="2800" smtClean="0"/>
              <a:t>How do you </a:t>
            </a:r>
            <a:r>
              <a:rPr lang="en-US" sz="2800" smtClean="0">
                <a:solidFill>
                  <a:schemeClr val="folHlink"/>
                </a:solidFill>
              </a:rPr>
              <a:t>recover</a:t>
            </a:r>
            <a:r>
              <a:rPr lang="en-US" sz="2800" smtClean="0"/>
              <a:t> from a tip-over?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429895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and Problems</a:t>
            </a:r>
          </a:p>
        </p:txBody>
      </p:sp>
      <p:sp>
        <p:nvSpPr>
          <p:cNvPr id="7782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7543800" cy="762000"/>
          </a:xfrm>
        </p:spPr>
        <p:txBody>
          <a:bodyPr/>
          <a:lstStyle/>
          <a:p>
            <a:pPr eaLnBrk="1" hangingPunct="1"/>
            <a:r>
              <a:rPr lang="en-US" sz="2800" smtClean="0"/>
              <a:t>Unsupported servos can cause problems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77827" name="Picture 5" descr="C:\Documents and Settings\johnd\My Documents\Robotics\FTC, Vex\FTC 2008\2008 Tetrix Workshops\Tetrix H-W Workshop\Reduced  Photos for PP\unsupported servo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95600"/>
            <a:ext cx="548163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and Problems</a:t>
            </a:r>
          </a:p>
        </p:txBody>
      </p:sp>
      <p:sp>
        <p:nvSpPr>
          <p:cNvPr id="7987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2438400" cy="1524000"/>
          </a:xfrm>
        </p:spPr>
        <p:txBody>
          <a:bodyPr/>
          <a:lstStyle/>
          <a:p>
            <a:pPr eaLnBrk="1" hangingPunct="1"/>
            <a:r>
              <a:rPr lang="en-US" sz="2800" smtClean="0"/>
              <a:t>Use proper attachment techniques!</a:t>
            </a:r>
          </a:p>
        </p:txBody>
      </p:sp>
      <p:pic>
        <p:nvPicPr>
          <p:cNvPr id="79875" name="Picture 6" descr="C:\Documents and Settings\johnd\My Documents\Robotics\FTC, Vex\FTC 2008\2008 Tetrix Workshops\Tetrix H-W Workshop\Reduced  Photos for PP\bad nut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2895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7" descr="C:\Documents and Settings\johnd\My Documents\Robotics\FTC, Vex\FTC 2008\2008 Tetrix Workshops\Tetrix H-W Workshop\Reduced  Photos for PP\bad hub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828800"/>
            <a:ext cx="4064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7"/>
          <p:cNvSpPr txBox="1">
            <a:spLocks noChangeArrowheads="1"/>
          </p:cNvSpPr>
          <p:nvPr/>
        </p:nvSpPr>
        <p:spPr bwMode="auto">
          <a:xfrm>
            <a:off x="3581400" y="47244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In general, the guide recommends using ½” screws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Other sizes used where small clearance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Tetrix Hardware</a:t>
            </a:r>
          </a:p>
        </p:txBody>
      </p:sp>
      <p:pic>
        <p:nvPicPr>
          <p:cNvPr id="26626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 rot="21222391">
            <a:off x="3733800" y="3886200"/>
            <a:ext cx="4791075" cy="2428875"/>
          </a:xfrm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09600" y="2133600"/>
            <a:ext cx="76962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The Robot’s maximum dimensions at start of challenge:</a:t>
            </a:r>
          </a:p>
          <a:p>
            <a:pPr lvl="3">
              <a:buFontTx/>
              <a:buChar char="•"/>
            </a:pPr>
            <a:r>
              <a:rPr lang="en-US" sz="1800"/>
              <a:t>18” W x 18” L x 18” H</a:t>
            </a:r>
          </a:p>
          <a:p>
            <a:pPr>
              <a:buFontTx/>
              <a:buChar char="•"/>
            </a:pPr>
            <a:r>
              <a:rPr lang="en-US"/>
              <a:t>Tetrix kit (at registration): $900</a:t>
            </a:r>
          </a:p>
          <a:p>
            <a:pPr lvl="4"/>
            <a:r>
              <a:rPr lang="en-US"/>
              <a:t>	$450 for returning teams</a:t>
            </a:r>
            <a:br>
              <a:rPr lang="en-US"/>
            </a:br>
            <a:endParaRPr lang="en-US"/>
          </a:p>
          <a:p>
            <a:r>
              <a:rPr lang="en-US"/>
              <a:t>Developed by Pitsco and LEGO</a:t>
            </a:r>
          </a:p>
          <a:p>
            <a:r>
              <a:rPr lang="en-US"/>
              <a:t>Over 500 parts per kit</a:t>
            </a:r>
          </a:p>
          <a:p>
            <a:r>
              <a:rPr lang="en-US"/>
              <a:t>Subset of the parts</a:t>
            </a:r>
          </a:p>
          <a:p>
            <a:r>
              <a:rPr lang="en-US"/>
              <a:t>	pictured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and Problems</a:t>
            </a:r>
          </a:p>
        </p:txBody>
      </p:sp>
      <p:sp>
        <p:nvSpPr>
          <p:cNvPr id="8192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05000"/>
            <a:ext cx="3200400" cy="1371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Too few</a:t>
            </a:r>
            <a:r>
              <a:rPr lang="en-US" sz="2800" smtClean="0"/>
              <a:t> screws might be judged against the team</a:t>
            </a:r>
          </a:p>
        </p:txBody>
      </p:sp>
      <p:sp>
        <p:nvSpPr>
          <p:cNvPr id="81923" name="Rectangle 7"/>
          <p:cNvSpPr txBox="1">
            <a:spLocks noChangeArrowheads="1"/>
          </p:cNvSpPr>
          <p:nvPr/>
        </p:nvSpPr>
        <p:spPr bwMode="auto">
          <a:xfrm>
            <a:off x="4648200" y="4572000"/>
            <a:ext cx="358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/>
              <a:t>Avoid </a:t>
            </a:r>
            <a:r>
              <a:rPr lang="en-US" sz="2800">
                <a:solidFill>
                  <a:schemeClr val="hlink"/>
                </a:solidFill>
              </a:rPr>
              <a:t>crooked constructions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/>
              <a:t>Both of these look unprofessional</a:t>
            </a:r>
          </a:p>
        </p:txBody>
      </p:sp>
      <p:pic>
        <p:nvPicPr>
          <p:cNvPr id="81924" name="Picture 7" descr="C:\Documents and Settings\johnd\My Documents\Robotics\FTC, Vex\FTC 2008\2008 Tetrix Workshops\Tetrix H-W Workshop\Reduced  Photos for PP\too few screw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33988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8" descr="C:\Documents and Settings\johnd\My Documents\Robotics\FTC, Vex\FTC 2008\2008 Tetrix Workshops\Tetrix H-W Workshop\Reduced  Photos for PP\crooked construction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14800"/>
            <a:ext cx="32004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514" y="0"/>
            <a:ext cx="9158514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 and Grabbing</a:t>
            </a:r>
          </a:p>
        </p:txBody>
      </p:sp>
      <p:sp>
        <p:nvSpPr>
          <p:cNvPr id="8397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3124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Counterweights</a:t>
            </a:r>
            <a:r>
              <a:rPr lang="en-US" sz="2800" smtClean="0"/>
              <a:t> are hard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folHlink"/>
                </a:solidFill>
              </a:rPr>
              <a:t>Parallelogram arms</a:t>
            </a:r>
            <a:r>
              <a:rPr lang="en-US" sz="2800" smtClean="0"/>
              <a:t> are attractive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Rubber bands, Velcro, cable ties and rope </a:t>
            </a:r>
            <a:r>
              <a:rPr lang="en-US" sz="2800" smtClean="0">
                <a:solidFill>
                  <a:schemeClr val="hlink"/>
                </a:solidFill>
              </a:rPr>
              <a:t>are allowed</a:t>
            </a:r>
          </a:p>
        </p:txBody>
      </p:sp>
      <p:pic>
        <p:nvPicPr>
          <p:cNvPr id="83971" name="Picture 5" descr="C:\Documents and Settings\johnd\My Documents\Robotics\FTC, Vex\FTC 2008\2008 Tetrix Workshops\Tetrix H-W Workshop\Reduced  Photos for PP\Counterweight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362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Arms and Grabbing</a:t>
            </a:r>
          </a:p>
        </p:txBody>
      </p:sp>
      <p:sp>
        <p:nvSpPr>
          <p:cNvPr id="8601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31242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12” X 15” pad of </a:t>
            </a:r>
            <a:r>
              <a:rPr lang="en-US" sz="2800" smtClean="0">
                <a:solidFill>
                  <a:schemeClr val="hlink"/>
                </a:solidFill>
              </a:rPr>
              <a:t>gripper material</a:t>
            </a:r>
            <a:r>
              <a:rPr lang="en-US" sz="2800" smtClean="0"/>
              <a:t> is allowed</a:t>
            </a:r>
          </a:p>
          <a:p>
            <a:pPr eaLnBrk="1" hangingPunct="1"/>
            <a:r>
              <a:rPr lang="en-US" sz="2800" smtClean="0"/>
              <a:t>One piece of polycarbonate and one of aluminum –  12” X 24”</a:t>
            </a:r>
          </a:p>
          <a:p>
            <a:pPr eaLnBrk="1" hangingPunct="1"/>
            <a:r>
              <a:rPr lang="en-US" sz="2800" smtClean="0"/>
              <a:t>Be creative…</a:t>
            </a:r>
          </a:p>
        </p:txBody>
      </p:sp>
      <p:pic>
        <p:nvPicPr>
          <p:cNvPr id="86019" name="Picture 5" descr="C:\Documents and Settings\johnd\My Documents\Robotics\FTC, Vex\FTC 2008\2008 Tetrix Workshops\Tetrix H-W Workshop\Reduced  Photos for PP\Gripper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5080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Extras</a:t>
            </a:r>
          </a:p>
        </p:txBody>
      </p:sp>
      <p:sp>
        <p:nvSpPr>
          <p:cNvPr id="8806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73152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We needed more screws than provided – but the </a:t>
            </a:r>
            <a:r>
              <a:rPr lang="en-US" sz="2400" smtClean="0">
                <a:solidFill>
                  <a:schemeClr val="tx2"/>
                </a:solidFill>
              </a:rPr>
              <a:t>new kit has more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Note that the </a:t>
            </a:r>
            <a:r>
              <a:rPr lang="en-US" sz="2400" smtClean="0">
                <a:solidFill>
                  <a:schemeClr val="hlink"/>
                </a:solidFill>
              </a:rPr>
              <a:t>5/16 inch 6-32 screws</a:t>
            </a:r>
            <a:r>
              <a:rPr lang="en-US" sz="2400" smtClean="0"/>
              <a:t> are very hard to find locally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Pitsco provides </a:t>
            </a:r>
            <a:r>
              <a:rPr lang="en-US" sz="2400" smtClean="0">
                <a:solidFill>
                  <a:schemeClr val="hlink"/>
                </a:solidFill>
              </a:rPr>
              <a:t>250 screws</a:t>
            </a:r>
            <a:r>
              <a:rPr lang="en-US" sz="2400" smtClean="0"/>
              <a:t> and only </a:t>
            </a:r>
            <a:r>
              <a:rPr lang="en-US" sz="2400" smtClean="0">
                <a:solidFill>
                  <a:schemeClr val="hlink"/>
                </a:solidFill>
              </a:rPr>
              <a:t>100</a:t>
            </a:r>
            <a:r>
              <a:rPr lang="en-US" sz="2400" smtClean="0"/>
              <a:t> </a:t>
            </a:r>
            <a:r>
              <a:rPr lang="en-US" sz="2400" smtClean="0">
                <a:solidFill>
                  <a:schemeClr val="hlink"/>
                </a:solidFill>
              </a:rPr>
              <a:t>nuts</a:t>
            </a:r>
            <a:r>
              <a:rPr lang="en-US" sz="2400" smtClean="0"/>
              <a:t>!  You’ll definitely need more of these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Better and more tools…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9011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84582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Check the FIRST Tech Challenge Forum site regularly.</a:t>
            </a:r>
          </a:p>
          <a:p>
            <a:pPr eaLnBrk="1" hangingPunct="1"/>
            <a:r>
              <a:rPr lang="en-US" sz="2800" smtClean="0">
                <a:hlinkClick r:id="rId3"/>
              </a:rPr>
              <a:t>http://forums.usfirst.org/forumdisplay.php?f=26</a:t>
            </a:r>
            <a:endParaRPr lang="en-US" sz="2800" smtClean="0"/>
          </a:p>
          <a:p>
            <a:pPr eaLnBrk="1" hangingPunct="1"/>
            <a:r>
              <a:rPr lang="en-US" sz="2800" smtClean="0"/>
              <a:t>Tetrix Creator’s Guide – lots of good 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2" y="32657"/>
            <a:ext cx="8562975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Differences of </a:t>
            </a:r>
            <a:r>
              <a:rPr lang="en-US" dirty="0" err="1" smtClean="0">
                <a:solidFill>
                  <a:srgbClr val="FF0000"/>
                </a:solidFill>
              </a:rPr>
              <a:t>Tetrix</a:t>
            </a:r>
            <a:r>
              <a:rPr lang="en-US" dirty="0" smtClean="0">
                <a:solidFill>
                  <a:srgbClr val="FF0000"/>
                </a:solidFill>
              </a:rPr>
              <a:t> and Vex</a:t>
            </a:r>
          </a:p>
        </p:txBody>
      </p:sp>
      <p:sp>
        <p:nvSpPr>
          <p:cNvPr id="8601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33600"/>
            <a:ext cx="7772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hlink"/>
                </a:solidFill>
              </a:rPr>
              <a:t>Lego sensors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hlink"/>
                </a:solidFill>
              </a:rPr>
              <a:t>Hi-Technic sensors</a:t>
            </a:r>
            <a:r>
              <a:rPr lang="en-US" sz="2400" smtClean="0"/>
              <a:t> are allowed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More motors, servos, sensors, motors with feedback, etc.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>
                <a:solidFill>
                  <a:schemeClr val="hlink"/>
                </a:solidFill>
              </a:rPr>
              <a:t>Vex </a:t>
            </a:r>
            <a:r>
              <a:rPr lang="en-US" sz="2400" smtClean="0"/>
              <a:t>parts,</a:t>
            </a:r>
            <a:r>
              <a:rPr lang="en-US" sz="2400" smtClean="0">
                <a:solidFill>
                  <a:schemeClr val="hlink"/>
                </a:solidFill>
              </a:rPr>
              <a:t> Tetrix</a:t>
            </a:r>
            <a:r>
              <a:rPr lang="en-US" sz="2400" smtClean="0"/>
              <a:t> parts and </a:t>
            </a:r>
            <a:r>
              <a:rPr lang="en-US" sz="2400" smtClean="0">
                <a:solidFill>
                  <a:schemeClr val="hlink"/>
                </a:solidFill>
              </a:rPr>
              <a:t>Lego</a:t>
            </a:r>
            <a:r>
              <a:rPr lang="en-US" sz="2400" smtClean="0"/>
              <a:t> parts are allowed</a:t>
            </a:r>
          </a:p>
          <a:p>
            <a:pPr eaLnBrk="1" hangingPunct="1">
              <a:defRPr/>
            </a:pPr>
            <a:r>
              <a:rPr lang="en-US" sz="2800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we are not in competition, we can use Vex or any other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8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Instructor Contacts</a:t>
            </a:r>
          </a:p>
        </p:txBody>
      </p:sp>
      <p:sp>
        <p:nvSpPr>
          <p:cNvPr id="113671" name="Text Box 1031"/>
          <p:cNvSpPr txBox="1">
            <a:spLocks noChangeArrowheads="1"/>
          </p:cNvSpPr>
          <p:nvPr/>
        </p:nvSpPr>
        <p:spPr bwMode="auto">
          <a:xfrm>
            <a:off x="533400" y="2286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Coordinator	Ed C. Epp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edward.epp@intel.com</a:t>
            </a:r>
          </a:p>
        </p:txBody>
      </p:sp>
      <p:sp>
        <p:nvSpPr>
          <p:cNvPr id="113672" name="Text Box 1032"/>
          <p:cNvSpPr txBox="1">
            <a:spLocks noChangeArrowheads="1"/>
          </p:cNvSpPr>
          <p:nvPr/>
        </p:nvSpPr>
        <p:spPr bwMode="auto">
          <a:xfrm>
            <a:off x="533400" y="28194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Robot C for Tetrix	Dale Jordan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Dale_A_Jordan@msn.com</a:t>
            </a:r>
          </a:p>
        </p:txBody>
      </p:sp>
      <p:sp>
        <p:nvSpPr>
          <p:cNvPr id="113673" name="Text Box 1033"/>
          <p:cNvSpPr txBox="1">
            <a:spLocks noChangeArrowheads="1"/>
          </p:cNvSpPr>
          <p:nvPr/>
        </p:nvSpPr>
        <p:spPr bwMode="auto">
          <a:xfrm>
            <a:off x="533400" y="4419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NXT-G for Tetrix	David Perry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DPerry@omsi.edu</a:t>
            </a:r>
          </a:p>
        </p:txBody>
      </p:sp>
      <p:sp>
        <p:nvSpPr>
          <p:cNvPr id="18437" name="Text Box 1043"/>
          <p:cNvSpPr txBox="1">
            <a:spLocks noChangeArrowheads="1"/>
          </p:cNvSpPr>
          <p:nvPr/>
        </p:nvSpPr>
        <p:spPr bwMode="auto">
          <a:xfrm>
            <a:off x="685800" y="53340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ftc-questions@ortop.org</a:t>
            </a:r>
          </a:p>
        </p:txBody>
      </p:sp>
      <p:sp>
        <p:nvSpPr>
          <p:cNvPr id="113684" name="Text Box 1044"/>
          <p:cNvSpPr txBox="1">
            <a:spLocks noChangeArrowheads="1"/>
          </p:cNvSpPr>
          <p:nvPr/>
        </p:nvSpPr>
        <p:spPr bwMode="auto">
          <a:xfrm>
            <a:off x="533400" y="38862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Tetrix Hardware	John </a:t>
            </a:r>
            <a:r>
              <a:rPr kumimoji="1"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DeLacy</a:t>
            </a: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johncdelacy@comcast.net</a:t>
            </a:r>
          </a:p>
        </p:txBody>
      </p:sp>
      <p:sp>
        <p:nvSpPr>
          <p:cNvPr id="113685" name="Text Box 1045"/>
          <p:cNvSpPr txBox="1">
            <a:spLocks noChangeArrowheads="1"/>
          </p:cNvSpPr>
          <p:nvPr/>
        </p:nvSpPr>
        <p:spPr bwMode="auto">
          <a:xfrm>
            <a:off x="533400" y="3352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Advanced </a:t>
            </a:r>
            <a:r>
              <a:rPr kumimoji="1"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RobotC</a:t>
            </a: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Jeff McBride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jeffmc@davincid.com</a:t>
            </a:r>
          </a:p>
        </p:txBody>
      </p:sp>
    </p:spTree>
    <p:extLst>
      <p:ext uri="{BB962C8B-B14F-4D97-AF65-F5344CB8AC3E}">
        <p14:creationId xmlns:p14="http://schemas.microsoft.com/office/powerpoint/2010/main" val="7480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Goals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2590800"/>
            <a:ext cx="7772400" cy="4038600"/>
          </a:xfrm>
        </p:spPr>
        <p:txBody>
          <a:bodyPr/>
          <a:lstStyle/>
          <a:p>
            <a:pPr eaLnBrk="1" hangingPunct="1"/>
            <a:r>
              <a:rPr lang="en-US" sz="3600" smtClean="0"/>
              <a:t>Basic construction.</a:t>
            </a:r>
          </a:p>
          <a:p>
            <a:pPr eaLnBrk="1" hangingPunct="1"/>
            <a:r>
              <a:rPr lang="en-US" sz="3600" smtClean="0"/>
              <a:t>Useful tools and techniques.</a:t>
            </a:r>
          </a:p>
          <a:p>
            <a:pPr eaLnBrk="1" hangingPunct="1"/>
            <a:r>
              <a:rPr lang="en-US" sz="3600" smtClean="0"/>
              <a:t>Pitfalls.</a:t>
            </a:r>
          </a:p>
          <a:p>
            <a:pPr eaLnBrk="1" hangingPunct="1"/>
            <a:r>
              <a:rPr lang="en-US" sz="3600" smtClean="0"/>
              <a:t>Get some practice building hardware.</a:t>
            </a:r>
          </a:p>
        </p:txBody>
      </p:sp>
    </p:spTree>
    <p:extLst>
      <p:ext uri="{BB962C8B-B14F-4D97-AF65-F5344CB8AC3E}">
        <p14:creationId xmlns:p14="http://schemas.microsoft.com/office/powerpoint/2010/main" val="26776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90800"/>
            <a:ext cx="7772400" cy="3505200"/>
          </a:xfrm>
        </p:spPr>
        <p:txBody>
          <a:bodyPr/>
          <a:lstStyle/>
          <a:p>
            <a:pPr eaLnBrk="1" hangingPunct="1"/>
            <a:r>
              <a:rPr lang="en-US" sz="2400" smtClean="0"/>
              <a:t>FIRST FTC Website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hlinkClick r:id="rId3"/>
              </a:rPr>
              <a:t>http://www.usfirst.org/community/FTC/</a:t>
            </a:r>
            <a:endParaRPr lang="en-US" sz="2000" smtClean="0"/>
          </a:p>
          <a:p>
            <a:pPr eaLnBrk="1" hangingPunct="1"/>
            <a:r>
              <a:rPr lang="en-US" sz="2400" smtClean="0"/>
              <a:t>Oregon Robotics and Outreach Program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hlinkClick r:id="rId4"/>
              </a:rPr>
              <a:t>http://www.ortop.org</a:t>
            </a:r>
            <a:endParaRPr lang="en-US" sz="2000" smtClean="0"/>
          </a:p>
          <a:p>
            <a:pPr eaLnBrk="1" hangingPunct="1"/>
            <a:r>
              <a:rPr lang="en-US" sz="2400" smtClean="0"/>
              <a:t>FTC Training at CMU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hlinkClick r:id="rId5"/>
              </a:rPr>
              <a:t>http://www.education.rec.ri.cmu.edu/content/events/ftc/</a:t>
            </a:r>
            <a:endParaRPr lang="en-US" sz="2000" smtClean="0"/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(The hardware portions of this site has been removed!)</a:t>
            </a:r>
          </a:p>
        </p:txBody>
      </p:sp>
    </p:spTree>
    <p:extLst>
      <p:ext uri="{BB962C8B-B14F-4D97-AF65-F5344CB8AC3E}">
        <p14:creationId xmlns:p14="http://schemas.microsoft.com/office/powerpoint/2010/main" val="37665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rot="21222391">
            <a:off x="381000" y="1536700"/>
            <a:ext cx="8610600" cy="436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Oregon Robotics Tournament and Outreach Program</a:t>
            </a:r>
          </a:p>
        </p:txBody>
      </p:sp>
      <p:sp>
        <p:nvSpPr>
          <p:cNvPr id="16386" name="Line 14"/>
          <p:cNvSpPr>
            <a:spLocks noChangeShapeType="1"/>
          </p:cNvSpPr>
          <p:nvPr/>
        </p:nvSpPr>
        <p:spPr bwMode="auto">
          <a:xfrm>
            <a:off x="838200" y="38862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286000" y="4495800"/>
            <a:ext cx="3948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kumimoji="1"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November 8, 2008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-30163" y="2057400"/>
            <a:ext cx="92059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Tetrix</a:t>
            </a:r>
            <a:r>
              <a:rPr kumimoji="1" 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Hardware Tips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29664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Tips and Techniques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the Tetrix Hardware</a:t>
            </a:r>
          </a:p>
          <a:p>
            <a:pPr eaLnBrk="1" hangingPunct="1"/>
            <a:r>
              <a:rPr lang="en-US" smtClean="0"/>
              <a:t>Tools and such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Arms</a:t>
            </a:r>
            <a:r>
              <a:rPr lang="en-US" smtClean="0"/>
              <a:t> and grabbing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Connecting</a:t>
            </a:r>
            <a:r>
              <a:rPr lang="en-US" smtClean="0"/>
              <a:t> Lego pieces to Tetrix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Extras</a:t>
            </a:r>
            <a:r>
              <a:rPr lang="en-US" smtClean="0"/>
              <a:t> you might need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the Hardware compared to Vex</a:t>
            </a:r>
          </a:p>
        </p:txBody>
      </p:sp>
      <p:sp>
        <p:nvSpPr>
          <p:cNvPr id="3277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971800"/>
            <a:ext cx="3962400" cy="2895600"/>
          </a:xfrm>
        </p:spPr>
        <p:txBody>
          <a:bodyPr/>
          <a:lstStyle/>
          <a:p>
            <a:pPr eaLnBrk="1" hangingPunct="1"/>
            <a:r>
              <a:rPr lang="en-US" sz="2800" smtClean="0"/>
              <a:t>Tetrix system makes strong, rugged and robust robots</a:t>
            </a:r>
          </a:p>
          <a:p>
            <a:pPr eaLnBrk="1" hangingPunct="1"/>
            <a:r>
              <a:rPr lang="en-US" sz="2800" smtClean="0">
                <a:solidFill>
                  <a:schemeClr val="folHlink"/>
                </a:solidFill>
              </a:rPr>
              <a:t>Screws stay tight</a:t>
            </a:r>
            <a:r>
              <a:rPr lang="en-US" sz="2800" smtClean="0"/>
              <a:t>!</a:t>
            </a:r>
          </a:p>
          <a:p>
            <a:pPr eaLnBrk="1" hangingPunct="1"/>
            <a:r>
              <a:rPr lang="en-US" sz="2800" smtClean="0"/>
              <a:t>Grip screwheads </a:t>
            </a:r>
            <a:r>
              <a:rPr lang="en-US" sz="2800" smtClean="0">
                <a:solidFill>
                  <a:schemeClr val="hlink"/>
                </a:solidFill>
              </a:rPr>
              <a:t>with pliers</a:t>
            </a:r>
          </a:p>
        </p:txBody>
      </p:sp>
      <p:pic>
        <p:nvPicPr>
          <p:cNvPr id="32771" name="Picture 6" descr="C:\Documents and Settings\johnd\My Documents\Robotics\FTC, Vex\FTC 2008\2008 Tetrix Workshops\Tetrix H-W Workshop\Reduced  Photos for PP\screws and nut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3752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the Hardware compared to Vex</a:t>
            </a:r>
          </a:p>
        </p:txBody>
      </p:sp>
      <p:sp>
        <p:nvSpPr>
          <p:cNvPr id="3481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3600"/>
            <a:ext cx="44958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Versatile </a:t>
            </a:r>
            <a:r>
              <a:rPr lang="en-US" sz="2800" smtClean="0">
                <a:solidFill>
                  <a:schemeClr val="hlink"/>
                </a:solidFill>
              </a:rPr>
              <a:t>hole patterns</a:t>
            </a:r>
          </a:p>
        </p:txBody>
      </p:sp>
      <p:pic>
        <p:nvPicPr>
          <p:cNvPr id="34819" name="Picture 7" descr="C:\Documents and Settings\johnd\My Documents\Robotics\FTC, Vex\FTC 2008\2008 Tetrix Workshops\Tetrix H-W Workshop\Reduced  Photos for PP\hole pattern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72390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Motors</a:t>
            </a:r>
          </a:p>
        </p:txBody>
      </p:sp>
      <p:sp>
        <p:nvSpPr>
          <p:cNvPr id="3686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396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DC Motors have lots of </a:t>
            </a:r>
            <a:r>
              <a:rPr lang="en-US" sz="2800" smtClean="0">
                <a:solidFill>
                  <a:schemeClr val="hlink"/>
                </a:solidFill>
              </a:rPr>
              <a:t>torque</a:t>
            </a:r>
          </a:p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Two encoders</a:t>
            </a:r>
            <a:r>
              <a:rPr lang="en-US" sz="2800" smtClean="0"/>
              <a:t> supplied for speed / position control</a:t>
            </a:r>
          </a:p>
          <a:p>
            <a:pPr eaLnBrk="1" hangingPunct="1"/>
            <a:r>
              <a:rPr lang="en-US" sz="2800" smtClean="0"/>
              <a:t>FTC motor controllers </a:t>
            </a:r>
            <a:r>
              <a:rPr lang="en-US" sz="2800" smtClean="0">
                <a:solidFill>
                  <a:schemeClr val="hlink"/>
                </a:solidFill>
              </a:rPr>
              <a:t>use encoder</a:t>
            </a:r>
          </a:p>
          <a:p>
            <a:pPr eaLnBrk="1" hangingPunct="1"/>
            <a:r>
              <a:rPr lang="en-US" sz="2800" smtClean="0"/>
              <a:t>Versatile </a:t>
            </a:r>
            <a:r>
              <a:rPr lang="en-US" sz="2800" smtClean="0">
                <a:solidFill>
                  <a:schemeClr val="hlink"/>
                </a:solidFill>
              </a:rPr>
              <a:t>mounting hardware</a:t>
            </a:r>
          </a:p>
        </p:txBody>
      </p:sp>
      <p:pic>
        <p:nvPicPr>
          <p:cNvPr id="36867" name="Picture 6" descr="C:\Documents and Settings\johnd\My Documents\Robotics\FTC, Vex\FTC 2008\2008 Tetrix Workshops\Tetrix H-W Workshop\Reduced  Photos for PP\motor mount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38400"/>
            <a:ext cx="3556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Motors</a:t>
            </a:r>
          </a:p>
        </p:txBody>
      </p:sp>
      <p:sp>
        <p:nvSpPr>
          <p:cNvPr id="3891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2819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When do you use Lego motors?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Lego motors don’t have all that much torque, but </a:t>
            </a:r>
            <a:r>
              <a:rPr lang="en-US" sz="2400" smtClean="0">
                <a:solidFill>
                  <a:schemeClr val="hlink"/>
                </a:solidFill>
              </a:rPr>
              <a:t>useful for light loads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They have </a:t>
            </a:r>
            <a:r>
              <a:rPr lang="en-US" sz="2400" smtClean="0">
                <a:solidFill>
                  <a:schemeClr val="folHlink"/>
                </a:solidFill>
              </a:rPr>
              <a:t>position feedback</a:t>
            </a:r>
          </a:p>
        </p:txBody>
      </p:sp>
      <p:pic>
        <p:nvPicPr>
          <p:cNvPr id="38915" name="Picture 6" descr="C:\Documents and Settings\johnd\My Documents\Robotics\FTC, Vex\FTC 2008\2008 Tetrix Workshops\Tetrix H-W Workshop\Reduced  Photos for PP\motor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58900"/>
            <a:ext cx="54102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10842</TotalTime>
  <Words>1209</Words>
  <Application>Microsoft Office PowerPoint</Application>
  <PresentationFormat>On-screen Show (4:3)</PresentationFormat>
  <Paragraphs>231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Monotype Sorts</vt:lpstr>
      <vt:lpstr>Tahoma</vt:lpstr>
      <vt:lpstr>Times New Roman</vt:lpstr>
      <vt:lpstr>Wingdings</vt:lpstr>
      <vt:lpstr>Blends</vt:lpstr>
      <vt:lpstr>PowerPoint Presentation</vt:lpstr>
      <vt:lpstr>Tetrix Kit Components</vt:lpstr>
      <vt:lpstr>Tetrix Hardware</vt:lpstr>
      <vt:lpstr>PowerPoint Presentation</vt:lpstr>
      <vt:lpstr>Tips and Techniques</vt:lpstr>
      <vt:lpstr>Advantages of the Hardware compared to Vex</vt:lpstr>
      <vt:lpstr>Advantages of the Hardware compared to Vex</vt:lpstr>
      <vt:lpstr>Motors</vt:lpstr>
      <vt:lpstr>Motors</vt:lpstr>
      <vt:lpstr>Motors and Gears</vt:lpstr>
      <vt:lpstr>Servos</vt:lpstr>
      <vt:lpstr>Robust Servo Mounting</vt:lpstr>
      <vt:lpstr>Servos</vt:lpstr>
      <vt:lpstr>Servos</vt:lpstr>
      <vt:lpstr>Connecting Lego to Tetrix</vt:lpstr>
      <vt:lpstr>Tools, construction, and tips</vt:lpstr>
      <vt:lpstr>Tools, construction, and tips</vt:lpstr>
      <vt:lpstr>Tools, construction,  and tips</vt:lpstr>
      <vt:lpstr>Battery management and electrical issues</vt:lpstr>
      <vt:lpstr>Battery management and electrical issues</vt:lpstr>
      <vt:lpstr>Battery management and electrical issues</vt:lpstr>
      <vt:lpstr>Battery management and electrical issues</vt:lpstr>
      <vt:lpstr>Battery management and electrical issues</vt:lpstr>
      <vt:lpstr>Battery management and electrical issues</vt:lpstr>
      <vt:lpstr>Battery management and electrical issues</vt:lpstr>
      <vt:lpstr>Pitfalls and Problems</vt:lpstr>
      <vt:lpstr>Pitfalls and Problems</vt:lpstr>
      <vt:lpstr>Pitfalls and Problems</vt:lpstr>
      <vt:lpstr>Pitfalls and Problems</vt:lpstr>
      <vt:lpstr>Pitfalls and Problems</vt:lpstr>
      <vt:lpstr>Arms and Grabbing</vt:lpstr>
      <vt:lpstr>Arms and Grabbing</vt:lpstr>
      <vt:lpstr>Extras</vt:lpstr>
      <vt:lpstr>Resources</vt:lpstr>
      <vt:lpstr>Differences of Tetrix and Vex</vt:lpstr>
      <vt:lpstr>PowerPoint Presentation</vt:lpstr>
      <vt:lpstr>Instructor Contacts</vt:lpstr>
      <vt:lpstr>Today’s Goals</vt:lpstr>
      <vt:lpstr>Resources</vt:lpstr>
      <vt:lpstr>Oregon Robotics Tournament and Outreach Program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FTC Workshop</dc:title>
  <dc:creator>Dale A. Jordan</dc:creator>
  <cp:lastModifiedBy>Marek Perkowski</cp:lastModifiedBy>
  <cp:revision>572</cp:revision>
  <cp:lastPrinted>2001-07-17T18:34:44Z</cp:lastPrinted>
  <dcterms:created xsi:type="dcterms:W3CDTF">2001-03-09T00:36:33Z</dcterms:created>
  <dcterms:modified xsi:type="dcterms:W3CDTF">2015-11-24T19:36:11Z</dcterms:modified>
</cp:coreProperties>
</file>